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2" r:id="rId2"/>
    <p:sldId id="323" r:id="rId3"/>
    <p:sldId id="314" r:id="rId4"/>
    <p:sldId id="317" r:id="rId5"/>
    <p:sldId id="316" r:id="rId6"/>
    <p:sldId id="324" r:id="rId7"/>
    <p:sldId id="318" r:id="rId8"/>
    <p:sldId id="319" r:id="rId9"/>
    <p:sldId id="326" r:id="rId10"/>
    <p:sldId id="325" r:id="rId11"/>
    <p:sldId id="320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b facchetti" initials="jf" lastIdx="1" clrIdx="0">
    <p:extLst>
      <p:ext uri="{19B8F6BF-5375-455C-9EA6-DF929625EA0E}">
        <p15:presenceInfo xmlns:p15="http://schemas.microsoft.com/office/powerpoint/2012/main" userId="6fb9bd55cb088d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2790"/>
  </p:normalViewPr>
  <p:slideViewPr>
    <p:cSldViewPr snapToGrid="0">
      <p:cViewPr>
        <p:scale>
          <a:sx n="100" d="100"/>
          <a:sy n="100" d="100"/>
        </p:scale>
        <p:origin x="12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73C6C-CF4E-45B9-9ED4-410D5FE7DC18}" type="datetimeFigureOut">
              <a:rPr lang="fr-FR" smtClean="0"/>
              <a:t>06/01/2021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10AD7-853E-4914-9242-9408AF9EB8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78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128" name="Google Shape;12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992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128" name="Google Shape;12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7615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128" name="Google Shape;12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19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128" name="Google Shape;12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7996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128" name="Google Shape;12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5943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/>
              <a:t> </a:t>
            </a:r>
            <a:endParaRPr dirty="0"/>
          </a:p>
        </p:txBody>
      </p:sp>
      <p:sp>
        <p:nvSpPr>
          <p:cNvPr id="128" name="Google Shape;12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2221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128" name="Google Shape;12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4682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128" name="Google Shape;12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026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128" name="Google Shape;12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8168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128" name="Google Shape;12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5069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128" name="Google Shape;12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205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DCCC74-6A84-4301-AE4E-896BF4D2F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8C35E9-3BBD-48AC-A542-0CF259109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A50E7C-5F9C-4598-87B1-157F416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702E-5383-4A1A-81A0-9623502A3B62}" type="datetimeFigureOut">
              <a:rPr lang="fr-FR" smtClean="0"/>
              <a:t>06/01/2021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E69EEF-A719-4FB5-B10B-8FB1A84E7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029337-C904-4D63-B5C2-6C093B02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A9C3-3689-452B-A656-BBC468B736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43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064415-0535-4B25-BAA2-02778A1B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90684A-CC48-485F-B0FA-26B4ED3E6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30C0DF-BB25-42F8-924B-0C8E51331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702E-5383-4A1A-81A0-9623502A3B62}" type="datetimeFigureOut">
              <a:rPr lang="fr-FR" smtClean="0"/>
              <a:t>06/01/2021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84AE7C-BE04-461B-ADD4-C7CE24A1E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B1E58E-E875-4AED-860C-018279D91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A9C3-3689-452B-A656-BBC468B736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1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7573788-8D0F-46AC-A788-965D535B11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E4BED1-C10B-4D44-80A8-C43018FC5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7EDEF4-B622-4BB0-909A-1004F3C6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702E-5383-4A1A-81A0-9623502A3B62}" type="datetimeFigureOut">
              <a:rPr lang="fr-FR" smtClean="0"/>
              <a:t>06/01/2021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919AEC-0213-43A6-BB52-39E80138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F0E6C0-9D04-42F6-9E54-AB942BB71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A9C3-3689-452B-A656-BBC468B736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74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04005-90C2-4257-8DC1-BB5236E5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A9D502-17BA-4502-8ED6-5C4C02A70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6FED74-EB8F-4A8B-9EBF-3D6DF69FE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702E-5383-4A1A-81A0-9623502A3B62}" type="datetimeFigureOut">
              <a:rPr lang="fr-FR" smtClean="0"/>
              <a:t>06/01/2021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4282E-502F-4F5D-933D-AD3E0D04B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50C8C9-CCB4-4097-8A8D-66458467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A9C3-3689-452B-A656-BBC468B736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87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2A1B89-BD06-4C9D-BB04-31161DB19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6BF519-16DF-46E2-9F1B-6295A6EAA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0F682E-72C1-4F13-9D87-1B0C82286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702E-5383-4A1A-81A0-9623502A3B62}" type="datetimeFigureOut">
              <a:rPr lang="fr-FR" smtClean="0"/>
              <a:t>06/01/2021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345C32-4F5A-463D-843C-8007E9521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9D5E39-3CD2-4801-AD53-D9886FF9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A9C3-3689-452B-A656-BBC468B736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10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E754A1-98A1-4708-9B2B-DE765583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D221B3-251C-498F-83BE-578FCE113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7FAF9B-D7AF-404E-AD5F-F0DE1C376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9A254F-33CF-4FE9-AEFD-22CE0EED9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702E-5383-4A1A-81A0-9623502A3B62}" type="datetimeFigureOut">
              <a:rPr lang="fr-FR" smtClean="0"/>
              <a:t>06/01/2021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4B12CC-7E41-4345-8273-CF292862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7A08EF-D80D-4E23-A1BD-BCDC3CD12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A9C3-3689-452B-A656-BBC468B736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25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5B210A-968C-4C03-874B-A522FA34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6C8F3A-C5A9-44FC-95B0-9D018E14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C0482C-D485-4212-916E-4C680C7B1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5F01F7B-332D-421E-95B2-413E626E0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C5F547A-6940-4CA8-9A4B-8A240F06E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11D7364-CD55-48F6-83C9-4F25AC22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702E-5383-4A1A-81A0-9623502A3B62}" type="datetimeFigureOut">
              <a:rPr lang="fr-FR" smtClean="0"/>
              <a:t>06/01/2021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E95156A-C875-47F7-A285-0B2DF9222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F84041C-4255-4846-BD81-3A25FE0A8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A9C3-3689-452B-A656-BBC468B736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68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FB5A0B-9CB5-48B1-9044-2DF0E4FDA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833DE07-B155-47DE-80DD-8281E749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702E-5383-4A1A-81A0-9623502A3B62}" type="datetimeFigureOut">
              <a:rPr lang="fr-FR" smtClean="0"/>
              <a:t>06/01/2021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9F54B7-6887-4695-A7A7-6966D240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B7250A-8894-489C-8F33-9EF03E6C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A9C3-3689-452B-A656-BBC468B736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66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F3DAE2F-1C7F-4922-BE89-96571CBE1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702E-5383-4A1A-81A0-9623502A3B62}" type="datetimeFigureOut">
              <a:rPr lang="fr-FR" smtClean="0"/>
              <a:t>06/01/2021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6089EE-C623-498E-8EDC-DD3509BB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C0BBC0-2C38-44DE-99A6-BE2140EE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A9C3-3689-452B-A656-BBC468B736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06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470C26-F670-4B1B-9238-439217878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5005B7-28EE-49B8-A818-66E49B347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865A1A-3E90-4330-B071-5C93E642D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9D257D-BE8C-4AFB-A879-EF7281824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702E-5383-4A1A-81A0-9623502A3B62}" type="datetimeFigureOut">
              <a:rPr lang="fr-FR" smtClean="0"/>
              <a:t>06/01/2021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0224FA-EFD8-422C-AD93-A53CFF0CA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C8EE38-1136-415A-8B3D-2BCCF69C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A9C3-3689-452B-A656-BBC468B736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51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156AFA-2D16-4563-BE58-E555A2EC6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68128BA-9BDB-47BB-AEA3-AAB7D7032D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0D0D41-62E0-4560-BF9C-76BCFD2A4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E65873-1DA0-4C66-BA96-81376D40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702E-5383-4A1A-81A0-9623502A3B62}" type="datetimeFigureOut">
              <a:rPr lang="fr-FR" smtClean="0"/>
              <a:t>06/01/2021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8F5758-1D52-4A25-B6C1-9D928050A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A4C08E-2B6F-4172-B5D2-C8B85D48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A9C3-3689-452B-A656-BBC468B736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90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EB739F4-C426-4B09-97D1-D87E753B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F9055F-008E-4154-8F14-ADA9F8ECC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B6B12B-3065-46C4-8420-095BA3188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B702E-5383-4A1A-81A0-9623502A3B62}" type="datetimeFigureOut">
              <a:rPr lang="fr-FR" smtClean="0"/>
              <a:t>06/01/2021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1D7B5A-CEF6-4403-A561-4A5823707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55AD49-4D2B-44CB-9784-C69D579E9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DA9C3-3689-452B-A656-BBC468B736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22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ctrTitle"/>
          </p:nvPr>
        </p:nvSpPr>
        <p:spPr>
          <a:xfrm>
            <a:off x="452381" y="300104"/>
            <a:ext cx="10957241" cy="6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fr-F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exemple de démarche pour préparer le grand oral</a:t>
            </a:r>
            <a:endParaRPr sz="2800" dirty="0"/>
          </a:p>
        </p:txBody>
      </p: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542142" y="6413344"/>
            <a:ext cx="492695" cy="308131"/>
          </a:xfrm>
          <a:prstGeom prst="rect">
            <a:avLst/>
          </a:prstGeom>
          <a:solidFill>
            <a:srgbClr val="295C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 rot="10800000" flipH="1">
            <a:off x="302322" y="398495"/>
            <a:ext cx="11889678" cy="584775"/>
          </a:xfrm>
          <a:prstGeom prst="halfFrame">
            <a:avLst>
              <a:gd name="adj1" fmla="val 6997"/>
              <a:gd name="adj2" fmla="val 27899"/>
            </a:avLst>
          </a:prstGeom>
          <a:solidFill>
            <a:srgbClr val="295C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07FC1F3-4E62-46D3-8EF3-B5A148A4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751" y="29396"/>
            <a:ext cx="946180" cy="9364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A451106-5659-44D9-BB5E-5536752424A1}"/>
              </a:ext>
            </a:extLst>
          </p:cNvPr>
          <p:cNvSpPr/>
          <p:nvPr/>
        </p:nvSpPr>
        <p:spPr>
          <a:xfrm>
            <a:off x="346336" y="1452895"/>
            <a:ext cx="21861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Les étapes clés :</a:t>
            </a:r>
          </a:p>
        </p:txBody>
      </p:sp>
      <p:sp>
        <p:nvSpPr>
          <p:cNvPr id="33" name="Flèche : angle droit 32">
            <a:extLst>
              <a:ext uri="{FF2B5EF4-FFF2-40B4-BE49-F238E27FC236}">
                <a16:creationId xmlns:a16="http://schemas.microsoft.com/office/drawing/2014/main" id="{F61EB843-CFE8-4FBA-9772-69DC3D5F6BEB}"/>
              </a:ext>
            </a:extLst>
          </p:cNvPr>
          <p:cNvSpPr/>
          <p:nvPr/>
        </p:nvSpPr>
        <p:spPr>
          <a:xfrm rot="5400000">
            <a:off x="758491" y="2328632"/>
            <a:ext cx="818940" cy="54292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F7891F-8FD1-044B-B74F-739F4EFB9604}"/>
              </a:ext>
            </a:extLst>
          </p:cNvPr>
          <p:cNvSpPr/>
          <p:nvPr/>
        </p:nvSpPr>
        <p:spPr>
          <a:xfrm>
            <a:off x="1514571" y="2612663"/>
            <a:ext cx="8009507" cy="461665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r>
              <a:rPr lang="fr-F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identifier le profil élève</a:t>
            </a:r>
          </a:p>
        </p:txBody>
      </p:sp>
      <p:sp>
        <p:nvSpPr>
          <p:cNvPr id="19" name="Flèche : angle droit 32">
            <a:extLst>
              <a:ext uri="{FF2B5EF4-FFF2-40B4-BE49-F238E27FC236}">
                <a16:creationId xmlns:a16="http://schemas.microsoft.com/office/drawing/2014/main" id="{691DB599-2C27-AA47-9222-A42CF1125CEB}"/>
              </a:ext>
            </a:extLst>
          </p:cNvPr>
          <p:cNvSpPr/>
          <p:nvPr/>
        </p:nvSpPr>
        <p:spPr>
          <a:xfrm rot="5400000">
            <a:off x="758491" y="3355679"/>
            <a:ext cx="818940" cy="54292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7B9F5D-4818-E54C-83FC-E32DA2A351C7}"/>
              </a:ext>
            </a:extLst>
          </p:cNvPr>
          <p:cNvSpPr/>
          <p:nvPr/>
        </p:nvSpPr>
        <p:spPr>
          <a:xfrm>
            <a:off x="1514571" y="3626456"/>
            <a:ext cx="4733688" cy="461665"/>
          </a:xfrm>
          <a:prstGeom prst="rect">
            <a:avLst/>
          </a:prstGeom>
          <a:noFill/>
        </p:spPr>
        <p:txBody>
          <a:bodyPr wrap="none" lIns="90000" tIns="45720" rIns="91440" bIns="45720">
            <a:spAutoFit/>
          </a:bodyPr>
          <a:lstStyle/>
          <a:p>
            <a:r>
              <a:rPr lang="fr-F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analyser les informations recueillies </a:t>
            </a:r>
          </a:p>
        </p:txBody>
      </p:sp>
      <p:sp>
        <p:nvSpPr>
          <p:cNvPr id="21" name="Flèche : angle droit 32">
            <a:extLst>
              <a:ext uri="{FF2B5EF4-FFF2-40B4-BE49-F238E27FC236}">
                <a16:creationId xmlns:a16="http://schemas.microsoft.com/office/drawing/2014/main" id="{3C498792-7E03-424F-B857-E55E993DDC3B}"/>
              </a:ext>
            </a:extLst>
          </p:cNvPr>
          <p:cNvSpPr/>
          <p:nvPr/>
        </p:nvSpPr>
        <p:spPr>
          <a:xfrm rot="5400000">
            <a:off x="758491" y="4356216"/>
            <a:ext cx="818940" cy="54292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9957A8-E05F-2648-BB32-8F3B5C34B923}"/>
              </a:ext>
            </a:extLst>
          </p:cNvPr>
          <p:cNvSpPr/>
          <p:nvPr/>
        </p:nvSpPr>
        <p:spPr>
          <a:xfrm>
            <a:off x="1514571" y="4626993"/>
            <a:ext cx="6538863" cy="461665"/>
          </a:xfrm>
          <a:prstGeom prst="rect">
            <a:avLst/>
          </a:prstGeom>
          <a:noFill/>
        </p:spPr>
        <p:txBody>
          <a:bodyPr wrap="none" lIns="90000" tIns="45720" rIns="91440" bIns="45720">
            <a:spAutoFit/>
          </a:bodyPr>
          <a:lstStyle/>
          <a:p>
            <a:r>
              <a:rPr lang="fr-F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proposer des projets en adéquation avec les profils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584CD3-405E-994F-88DD-949943880AD5}"/>
              </a:ext>
            </a:extLst>
          </p:cNvPr>
          <p:cNvSpPr/>
          <p:nvPr/>
        </p:nvSpPr>
        <p:spPr>
          <a:xfrm>
            <a:off x="1514571" y="5734235"/>
            <a:ext cx="10759258" cy="461665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r>
              <a:rPr lang="fr-F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accompagner l’élève dans l’élaboration des questions</a:t>
            </a:r>
          </a:p>
        </p:txBody>
      </p:sp>
      <p:sp>
        <p:nvSpPr>
          <p:cNvPr id="24" name="Flèche : angle droit 32">
            <a:extLst>
              <a:ext uri="{FF2B5EF4-FFF2-40B4-BE49-F238E27FC236}">
                <a16:creationId xmlns:a16="http://schemas.microsoft.com/office/drawing/2014/main" id="{872A1661-F5A9-7540-A25B-D8947ED7D6B0}"/>
              </a:ext>
            </a:extLst>
          </p:cNvPr>
          <p:cNvSpPr/>
          <p:nvPr/>
        </p:nvSpPr>
        <p:spPr>
          <a:xfrm rot="5400000">
            <a:off x="758491" y="5462773"/>
            <a:ext cx="818940" cy="54292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839242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542142" y="6413344"/>
            <a:ext cx="492695" cy="308131"/>
          </a:xfrm>
          <a:prstGeom prst="rect">
            <a:avLst/>
          </a:prstGeom>
          <a:solidFill>
            <a:srgbClr val="295C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 rot="10800000" flipH="1">
            <a:off x="302322" y="398495"/>
            <a:ext cx="11889678" cy="584775"/>
          </a:xfrm>
          <a:prstGeom prst="halfFrame">
            <a:avLst>
              <a:gd name="adj1" fmla="val 6997"/>
              <a:gd name="adj2" fmla="val 27899"/>
            </a:avLst>
          </a:prstGeom>
          <a:solidFill>
            <a:srgbClr val="295C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07FC1F3-4E62-46D3-8EF3-B5A148A4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751" y="29396"/>
            <a:ext cx="946180" cy="9364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0B31BD5-1CA1-47BE-8918-36EF3173865B}"/>
              </a:ext>
            </a:extLst>
          </p:cNvPr>
          <p:cNvSpPr/>
          <p:nvPr/>
        </p:nvSpPr>
        <p:spPr>
          <a:xfrm>
            <a:off x="465906" y="1147573"/>
            <a:ext cx="10003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1F497D"/>
                </a:solidFill>
                <a:latin typeface="Arial" panose="020B0604020202020204" pitchFamily="34" charset="0"/>
              </a:rPr>
              <a:t>Finaliser les questions et lister des éléments de réponses possibles</a:t>
            </a:r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5CC6A556-C2C1-4E7C-AE6B-FC0D86E02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178749"/>
              </p:ext>
            </p:extLst>
          </p:nvPr>
        </p:nvGraphicFramePr>
        <p:xfrm>
          <a:off x="9782492" y="6266624"/>
          <a:ext cx="13747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jet d’environnement du Gestionnaire de liaisons" showAsIcon="1" r:id="rId4" imgW="1375200" imgH="385200" progId="Package">
                  <p:embed/>
                </p:oleObj>
              </mc:Choice>
              <mc:Fallback>
                <p:oleObj name="Objet d’environnement du Gestionnaire de liaisons" showAsIcon="1" r:id="rId4" imgW="1375200" imgH="385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82492" y="6266624"/>
                        <a:ext cx="1374775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Google Shape;130;p4">
            <a:extLst>
              <a:ext uri="{FF2B5EF4-FFF2-40B4-BE49-F238E27FC236}">
                <a16:creationId xmlns:a16="http://schemas.microsoft.com/office/drawing/2014/main" id="{28F2C28B-409B-4791-B852-EA7100D6619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84901" y="300104"/>
            <a:ext cx="10957241" cy="6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fr-F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Accompagner l’élève dans l’élaboration des questions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16C982-CDCD-42D0-B141-841AB02557E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1620" y="1516905"/>
            <a:ext cx="8868523" cy="534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3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37B1FD9-36BB-489E-8EC2-51295DD21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922" y="2135736"/>
            <a:ext cx="7668778" cy="3574690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29DE41F1-06E8-4831-B905-7FDB821CC428}"/>
              </a:ext>
            </a:extLst>
          </p:cNvPr>
          <p:cNvSpPr/>
          <p:nvPr/>
        </p:nvSpPr>
        <p:spPr>
          <a:xfrm>
            <a:off x="3165641" y="2058619"/>
            <a:ext cx="8909748" cy="3651807"/>
          </a:xfrm>
          <a:prstGeom prst="roundRect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77CD5CE-AFBA-4386-9349-00AB2C40B1D6}"/>
              </a:ext>
            </a:extLst>
          </p:cNvPr>
          <p:cNvSpPr/>
          <p:nvPr/>
        </p:nvSpPr>
        <p:spPr>
          <a:xfrm>
            <a:off x="134203" y="2634170"/>
            <a:ext cx="2986978" cy="268599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0" name="Google Shape;130;p4"/>
          <p:cNvSpPr txBox="1">
            <a:spLocks noGrp="1"/>
          </p:cNvSpPr>
          <p:nvPr>
            <p:ph type="ctrTitle"/>
          </p:nvPr>
        </p:nvSpPr>
        <p:spPr>
          <a:xfrm>
            <a:off x="584901" y="300104"/>
            <a:ext cx="10957241" cy="6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fr-F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conclusion</a:t>
            </a:r>
            <a:endParaRPr dirty="0"/>
          </a:p>
        </p:txBody>
      </p: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542142" y="6413344"/>
            <a:ext cx="492695" cy="308131"/>
          </a:xfrm>
          <a:prstGeom prst="rect">
            <a:avLst/>
          </a:prstGeom>
          <a:solidFill>
            <a:srgbClr val="295C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 rot="10800000" flipH="1">
            <a:off x="302322" y="398495"/>
            <a:ext cx="11889678" cy="584775"/>
          </a:xfrm>
          <a:prstGeom prst="halfFrame">
            <a:avLst>
              <a:gd name="adj1" fmla="val 6997"/>
              <a:gd name="adj2" fmla="val 27899"/>
            </a:avLst>
          </a:prstGeom>
          <a:solidFill>
            <a:srgbClr val="295C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07FC1F3-4E62-46D3-8EF3-B5A148A4A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3751" y="29396"/>
            <a:ext cx="946180" cy="9364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0B31BD5-1CA1-47BE-8918-36EF3173865B}"/>
              </a:ext>
            </a:extLst>
          </p:cNvPr>
          <p:cNvSpPr/>
          <p:nvPr/>
        </p:nvSpPr>
        <p:spPr>
          <a:xfrm>
            <a:off x="465906" y="1147573"/>
            <a:ext cx="10468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1F497D"/>
                </a:solidFill>
                <a:latin typeface="Arial" panose="020B0604020202020204" pitchFamily="34" charset="0"/>
              </a:rPr>
              <a:t>Les enseignants et les élèves construisent ensemble les questions du grand oral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4CAA626-1124-4CC4-A004-59CBDDFAD4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39" b="56278"/>
          <a:stretch/>
        </p:blipFill>
        <p:spPr>
          <a:xfrm>
            <a:off x="371764" y="3239879"/>
            <a:ext cx="2511857" cy="1393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59B0596-CE13-49DD-BA6C-CF4D9F1847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962" y="4853695"/>
            <a:ext cx="1211392" cy="171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5D6788B-7A16-4B90-B00E-E19C69971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5563" y="4459995"/>
            <a:ext cx="3419475" cy="223837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1268A02-E10E-4DC2-AB3C-C93CC9CBA3F2}"/>
              </a:ext>
            </a:extLst>
          </p:cNvPr>
          <p:cNvSpPr/>
          <p:nvPr/>
        </p:nvSpPr>
        <p:spPr>
          <a:xfrm>
            <a:off x="854739" y="3474996"/>
            <a:ext cx="5230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Et surtout pas !!!!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A51BB579-D574-4F58-A2DB-5E3028A8758B}"/>
              </a:ext>
            </a:extLst>
          </p:cNvPr>
          <p:cNvGrpSpPr/>
          <p:nvPr/>
        </p:nvGrpSpPr>
        <p:grpSpPr>
          <a:xfrm>
            <a:off x="6624004" y="2177396"/>
            <a:ext cx="4507697" cy="3610147"/>
            <a:chOff x="13330492" y="2921206"/>
            <a:chExt cx="4507697" cy="3610147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575B8D4D-E03C-49CF-B06B-A98840C9E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330492" y="2921206"/>
              <a:ext cx="4507697" cy="361014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E2DF96A-7E63-4A98-9D36-DE3D9155AA36}"/>
                </a:ext>
              </a:extLst>
            </p:cNvPr>
            <p:cNvSpPr/>
            <p:nvPr/>
          </p:nvSpPr>
          <p:spPr>
            <a:xfrm>
              <a:off x="16249676" y="4926806"/>
              <a:ext cx="373820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12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lgerian" panose="04020705040A02060702" pitchFamily="82" charset="0"/>
                  <a:ea typeface="Adobe Heiti Std R" panose="020B0400000000000000" pitchFamily="34" charset="-128"/>
                </a:rPr>
                <a:t>GL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73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5" grpId="0" animBg="1"/>
      <p:bldP spid="5" grpId="1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e 44">
            <a:extLst>
              <a:ext uri="{FF2B5EF4-FFF2-40B4-BE49-F238E27FC236}">
                <a16:creationId xmlns:a16="http://schemas.microsoft.com/office/drawing/2014/main" id="{EC482223-4B35-394E-AD76-CD65E5ABECB4}"/>
              </a:ext>
            </a:extLst>
          </p:cNvPr>
          <p:cNvGrpSpPr/>
          <p:nvPr/>
        </p:nvGrpSpPr>
        <p:grpSpPr>
          <a:xfrm>
            <a:off x="8852454" y="3562507"/>
            <a:ext cx="3068562" cy="1738363"/>
            <a:chOff x="751851" y="5417810"/>
            <a:chExt cx="2568503" cy="1303665"/>
          </a:xfrm>
        </p:grpSpPr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19C05CE5-BD18-9146-97D3-29FD1EB71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851" y="5418637"/>
              <a:ext cx="934065" cy="13028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C227C152-479A-D546-98E8-799EF7175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9374" y="5417810"/>
              <a:ext cx="1012846" cy="12773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05810435-70FE-B147-870C-3BC127A62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1029" y="5425588"/>
              <a:ext cx="1012846" cy="12889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6CAA9F3E-B787-B44F-9501-43E4E0D08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07508" y="5432542"/>
              <a:ext cx="1012846" cy="12889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542142" y="6413344"/>
            <a:ext cx="492695" cy="308131"/>
          </a:xfrm>
          <a:prstGeom prst="rect">
            <a:avLst/>
          </a:prstGeom>
          <a:solidFill>
            <a:srgbClr val="295C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 rot="10800000" flipH="1">
            <a:off x="302322" y="398495"/>
            <a:ext cx="11889678" cy="584775"/>
          </a:xfrm>
          <a:prstGeom prst="halfFrame">
            <a:avLst>
              <a:gd name="adj1" fmla="val 6997"/>
              <a:gd name="adj2" fmla="val 27899"/>
            </a:avLst>
          </a:prstGeom>
          <a:solidFill>
            <a:srgbClr val="295C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07FC1F3-4E62-46D3-8EF3-B5A148A4A4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3751" y="29396"/>
            <a:ext cx="946180" cy="9364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0B31BD5-1CA1-47BE-8918-36EF3173865B}"/>
              </a:ext>
            </a:extLst>
          </p:cNvPr>
          <p:cNvSpPr/>
          <p:nvPr/>
        </p:nvSpPr>
        <p:spPr>
          <a:xfrm>
            <a:off x="694268" y="1132184"/>
            <a:ext cx="52521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1F497D"/>
                </a:solidFill>
                <a:latin typeface="Arial" panose="020B0604020202020204" pitchFamily="34" charset="0"/>
              </a:rPr>
              <a:t>Caractériser le profil élève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E9A6CE-1500-3144-9BD8-4E2E541F4820}"/>
              </a:ext>
            </a:extLst>
          </p:cNvPr>
          <p:cNvSpPr/>
          <p:nvPr/>
        </p:nvSpPr>
        <p:spPr>
          <a:xfrm>
            <a:off x="9446933" y="2638790"/>
            <a:ext cx="1928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1F497D"/>
                </a:solidFill>
                <a:latin typeface="Arial" panose="020B0604020202020204" pitchFamily="34" charset="0"/>
              </a:rPr>
              <a:t>Elaboration</a:t>
            </a:r>
          </a:p>
          <a:p>
            <a:pPr algn="ctr"/>
            <a:r>
              <a:rPr lang="fr-FR" dirty="0">
                <a:solidFill>
                  <a:srgbClr val="1F497D"/>
                </a:solidFill>
                <a:latin typeface="Arial" panose="020B0604020202020204" pitchFamily="34" charset="0"/>
              </a:rPr>
              <a:t>du questionnaire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11A1396-CAA1-43F0-838B-53248904445D}"/>
              </a:ext>
            </a:extLst>
          </p:cNvPr>
          <p:cNvSpPr txBox="1"/>
          <p:nvPr/>
        </p:nvSpPr>
        <p:spPr>
          <a:xfrm>
            <a:off x="672416" y="398494"/>
            <a:ext cx="10020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Identifier le profil élève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968B5B1-0965-4DFD-8051-F7800B3740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100" y="2233713"/>
            <a:ext cx="8586850" cy="407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5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ctrTitle"/>
          </p:nvPr>
        </p:nvSpPr>
        <p:spPr>
          <a:xfrm>
            <a:off x="584901" y="300104"/>
            <a:ext cx="10957241" cy="6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fr-F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Identifier le profil élève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542142" y="6413344"/>
            <a:ext cx="492695" cy="308131"/>
          </a:xfrm>
          <a:prstGeom prst="rect">
            <a:avLst/>
          </a:prstGeom>
          <a:solidFill>
            <a:srgbClr val="295C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 rot="10800000" flipH="1">
            <a:off x="302322" y="398495"/>
            <a:ext cx="11889678" cy="584775"/>
          </a:xfrm>
          <a:prstGeom prst="halfFrame">
            <a:avLst>
              <a:gd name="adj1" fmla="val 6997"/>
              <a:gd name="adj2" fmla="val 27899"/>
            </a:avLst>
          </a:prstGeom>
          <a:solidFill>
            <a:srgbClr val="295C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07FC1F3-4E62-46D3-8EF3-B5A148A4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751" y="29396"/>
            <a:ext cx="946180" cy="9364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0B31BD5-1CA1-47BE-8918-36EF3173865B}"/>
              </a:ext>
            </a:extLst>
          </p:cNvPr>
          <p:cNvSpPr/>
          <p:nvPr/>
        </p:nvSpPr>
        <p:spPr>
          <a:xfrm>
            <a:off x="694268" y="1010376"/>
            <a:ext cx="5611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1F497D"/>
                </a:solidFill>
                <a:latin typeface="Arial" panose="020B0604020202020204" pitchFamily="34" charset="0"/>
              </a:rPr>
              <a:t>Elaborer le questionnaire avec Google Forms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2EFC557-C401-4803-BD3D-707359318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594" y="1639291"/>
            <a:ext cx="795337" cy="78761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97C47F8-11A9-4306-8EF9-E1E92C1C8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39" b="56278"/>
          <a:stretch/>
        </p:blipFill>
        <p:spPr>
          <a:xfrm>
            <a:off x="302322" y="2721108"/>
            <a:ext cx="3209793" cy="178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06ADC54-7287-4B56-91C8-48EBD462AB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5461" y="3299375"/>
            <a:ext cx="3260275" cy="1661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A912F0-71D5-45BE-9294-477D967A584A}"/>
              </a:ext>
            </a:extLst>
          </p:cNvPr>
          <p:cNvSpPr/>
          <p:nvPr/>
        </p:nvSpPr>
        <p:spPr>
          <a:xfrm>
            <a:off x="973115" y="4675058"/>
            <a:ext cx="20909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questions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rubriques</a:t>
            </a:r>
            <a:endParaRPr lang="fr-F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6E0148EB-0DF2-430A-9928-735017097963}"/>
              </a:ext>
            </a:extLst>
          </p:cNvPr>
          <p:cNvSpPr/>
          <p:nvPr/>
        </p:nvSpPr>
        <p:spPr>
          <a:xfrm>
            <a:off x="4029262" y="2721108"/>
            <a:ext cx="539984" cy="3836788"/>
          </a:xfrm>
          <a:prstGeom prst="rightBrace">
            <a:avLst>
              <a:gd name="adj1" fmla="val 8333"/>
              <a:gd name="adj2" fmla="val 4189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2F6CF9DD-C09C-4DC8-B7F6-076F89AEF3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409" y="1542045"/>
            <a:ext cx="1041626" cy="982105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C8EE1E7D-76C2-437C-9238-9C0C80D90BF9}"/>
              </a:ext>
            </a:extLst>
          </p:cNvPr>
          <p:cNvGrpSpPr/>
          <p:nvPr/>
        </p:nvGrpSpPr>
        <p:grpSpPr>
          <a:xfrm>
            <a:off x="751851" y="5417810"/>
            <a:ext cx="2568503" cy="1303665"/>
            <a:chOff x="751851" y="5417810"/>
            <a:chExt cx="2568503" cy="1303665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7C3C1B98-F3F7-4E04-A5B6-83D09801D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1851" y="5418637"/>
              <a:ext cx="934065" cy="13028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3FC6736B-4832-4183-AE39-6C46ED904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9374" y="5417810"/>
              <a:ext cx="1012846" cy="12773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8008B341-67E0-474B-94B7-B9C494495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51029" y="5425588"/>
              <a:ext cx="1012846" cy="12889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5C4CA19B-95EF-484B-89A8-2DB8AC44C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07508" y="5432542"/>
              <a:ext cx="1012846" cy="12889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C5DB0540-E77F-48DB-8E68-B24828CFB5E3}"/>
              </a:ext>
            </a:extLst>
          </p:cNvPr>
          <p:cNvGrpSpPr/>
          <p:nvPr/>
        </p:nvGrpSpPr>
        <p:grpSpPr>
          <a:xfrm>
            <a:off x="4621926" y="5123228"/>
            <a:ext cx="3154164" cy="1568953"/>
            <a:chOff x="4621926" y="5123228"/>
            <a:chExt cx="3154164" cy="156895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7520EE4D-A0C7-4EC5-B1DE-8DDBBCD27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35566" y="5140052"/>
              <a:ext cx="3126885" cy="15521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774EBB8-1612-47F9-9F37-1078D7886C10}"/>
                </a:ext>
              </a:extLst>
            </p:cNvPr>
            <p:cNvSpPr/>
            <p:nvPr/>
          </p:nvSpPr>
          <p:spPr>
            <a:xfrm>
              <a:off x="4621926" y="5123228"/>
              <a:ext cx="3154164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1- Renseignements personnels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218CA8D-964F-40E4-94A8-1DD58FF1C106}"/>
              </a:ext>
            </a:extLst>
          </p:cNvPr>
          <p:cNvGrpSpPr/>
          <p:nvPr/>
        </p:nvGrpSpPr>
        <p:grpSpPr>
          <a:xfrm>
            <a:off x="8966657" y="1150506"/>
            <a:ext cx="2889113" cy="2089622"/>
            <a:chOff x="8966657" y="1150506"/>
            <a:chExt cx="2889113" cy="2089622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6404332D-A6BE-436F-8FD1-FA3B8B739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977432" y="1397018"/>
              <a:ext cx="2878338" cy="18431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1C6B61D-27B4-475B-95AA-2BF1D5755640}"/>
                </a:ext>
              </a:extLst>
            </p:cNvPr>
            <p:cNvSpPr/>
            <p:nvPr/>
          </p:nvSpPr>
          <p:spPr>
            <a:xfrm>
              <a:off x="8966657" y="1150506"/>
              <a:ext cx="2881259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3- Projet d’orientation et projet d’avenir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AAAAE13D-691F-4770-824A-F504D57E417F}"/>
              </a:ext>
            </a:extLst>
          </p:cNvPr>
          <p:cNvGrpSpPr/>
          <p:nvPr/>
        </p:nvGrpSpPr>
        <p:grpSpPr>
          <a:xfrm>
            <a:off x="8110056" y="5123228"/>
            <a:ext cx="3394297" cy="1643931"/>
            <a:chOff x="8161484" y="5048250"/>
            <a:chExt cx="3394297" cy="1799094"/>
          </a:xfrm>
        </p:grpSpPr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BABD1FF6-207F-4619-BC39-4B8845C7FE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r="1299"/>
            <a:stretch/>
          </p:blipFill>
          <p:spPr>
            <a:xfrm>
              <a:off x="8161484" y="5048250"/>
              <a:ext cx="3380658" cy="17990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CD488CF-5830-4953-A860-B7679004505A}"/>
                </a:ext>
              </a:extLst>
            </p:cNvPr>
            <p:cNvSpPr/>
            <p:nvPr/>
          </p:nvSpPr>
          <p:spPr>
            <a:xfrm>
              <a:off x="8175123" y="5063210"/>
              <a:ext cx="3380658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2- Centres d’intérêt &amp; expériences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3508AF4-1CC7-42D7-AF23-F79CFA1D0F18}"/>
              </a:ext>
            </a:extLst>
          </p:cNvPr>
          <p:cNvGrpSpPr/>
          <p:nvPr/>
        </p:nvGrpSpPr>
        <p:grpSpPr>
          <a:xfrm>
            <a:off x="5332710" y="1388287"/>
            <a:ext cx="2943247" cy="1748621"/>
            <a:chOff x="5332710" y="1388287"/>
            <a:chExt cx="2943247" cy="1748621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2AA211A2-D087-499D-8CDF-6233B1556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340697" y="1512119"/>
              <a:ext cx="2935260" cy="16247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EE4E523-0EFA-49F3-9E3D-F24AD09D55D6}"/>
                </a:ext>
              </a:extLst>
            </p:cNvPr>
            <p:cNvSpPr/>
            <p:nvPr/>
          </p:nvSpPr>
          <p:spPr>
            <a:xfrm>
              <a:off x="5332710" y="1388287"/>
              <a:ext cx="2943247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r>
                <a:rPr lang="fr-FR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4- Parcours scolaire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08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542142" y="6413344"/>
            <a:ext cx="492695" cy="308131"/>
          </a:xfrm>
          <a:prstGeom prst="rect">
            <a:avLst/>
          </a:prstGeom>
          <a:solidFill>
            <a:srgbClr val="295C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 rot="10800000" flipH="1">
            <a:off x="302322" y="398495"/>
            <a:ext cx="11889678" cy="584775"/>
          </a:xfrm>
          <a:prstGeom prst="halfFrame">
            <a:avLst>
              <a:gd name="adj1" fmla="val 6997"/>
              <a:gd name="adj2" fmla="val 27899"/>
            </a:avLst>
          </a:prstGeom>
          <a:solidFill>
            <a:srgbClr val="295C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07FC1F3-4E62-46D3-8EF3-B5A148A4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751" y="29396"/>
            <a:ext cx="946180" cy="9364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0B31BD5-1CA1-47BE-8918-36EF3173865B}"/>
              </a:ext>
            </a:extLst>
          </p:cNvPr>
          <p:cNvSpPr/>
          <p:nvPr/>
        </p:nvSpPr>
        <p:spPr>
          <a:xfrm>
            <a:off x="648764" y="1174426"/>
            <a:ext cx="8521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1F497D"/>
                </a:solidFill>
                <a:latin typeface="Arial" panose="020B0604020202020204" pitchFamily="34" charset="0"/>
              </a:rPr>
              <a:t>Collecter les données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43CD3CD-3DBF-40C0-81F0-AE7198EE6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22" y="2889774"/>
            <a:ext cx="4421825" cy="225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D0DDB8E-5448-495A-829D-0EB091597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55282"/>
            <a:ext cx="1478278" cy="1416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EC68DFA-8222-430F-8680-EB85330DF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791606"/>
            <a:ext cx="1478278" cy="142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8031C30-A548-44EC-8CCB-0913261F24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941210"/>
            <a:ext cx="1478278" cy="1339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0C091663-2D4C-4150-8498-C3D298AD4F25}"/>
              </a:ext>
            </a:extLst>
          </p:cNvPr>
          <p:cNvGrpSpPr/>
          <p:nvPr/>
        </p:nvGrpSpPr>
        <p:grpSpPr>
          <a:xfrm>
            <a:off x="9170099" y="2655080"/>
            <a:ext cx="2554464" cy="2192512"/>
            <a:chOff x="8581544" y="2168854"/>
            <a:chExt cx="2554464" cy="2192512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E27D3DE3-268F-4BC0-A53B-4B3F06C95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81544" y="2799020"/>
              <a:ext cx="2554464" cy="15623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3AB69E03-315A-47D5-A044-C4D54AAA2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25062" y="2168854"/>
              <a:ext cx="1244423" cy="6202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cxnSp>
        <p:nvCxnSpPr>
          <p:cNvPr id="28" name="Connecteur : en arc 27">
            <a:extLst>
              <a:ext uri="{FF2B5EF4-FFF2-40B4-BE49-F238E27FC236}">
                <a16:creationId xmlns:a16="http://schemas.microsoft.com/office/drawing/2014/main" id="{926D31C7-07A5-435B-AABB-DE550116FE87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317475" y="2503983"/>
            <a:ext cx="1778525" cy="1724686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 : en arc 32">
            <a:extLst>
              <a:ext uri="{FF2B5EF4-FFF2-40B4-BE49-F238E27FC236}">
                <a16:creationId xmlns:a16="http://schemas.microsoft.com/office/drawing/2014/main" id="{73674932-1EC9-44DE-BD12-D2BC3CF9FCCF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317475" y="4063730"/>
            <a:ext cx="1778525" cy="164940"/>
          </a:xfrm>
          <a:prstGeom prst="curvedConnector3">
            <a:avLst>
              <a:gd name="adj1" fmla="val 5318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 : en arc 36">
            <a:extLst>
              <a:ext uri="{FF2B5EF4-FFF2-40B4-BE49-F238E27FC236}">
                <a16:creationId xmlns:a16="http://schemas.microsoft.com/office/drawing/2014/main" id="{DD1B8F0C-F2E2-452F-A873-99ED7C276055}"/>
              </a:ext>
            </a:extLst>
          </p:cNvPr>
          <p:cNvCxnSpPr>
            <a:cxnSpLocks/>
          </p:cNvCxnSpPr>
          <p:nvPr/>
        </p:nvCxnSpPr>
        <p:spPr>
          <a:xfrm>
            <a:off x="4317475" y="4228669"/>
            <a:ext cx="1778525" cy="1488130"/>
          </a:xfrm>
          <a:prstGeom prst="curvedConnector3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ccolade fermante 49">
            <a:extLst>
              <a:ext uri="{FF2B5EF4-FFF2-40B4-BE49-F238E27FC236}">
                <a16:creationId xmlns:a16="http://schemas.microsoft.com/office/drawing/2014/main" id="{12BF2C30-DE54-413A-9398-89B5D0416948}"/>
              </a:ext>
            </a:extLst>
          </p:cNvPr>
          <p:cNvSpPr/>
          <p:nvPr/>
        </p:nvSpPr>
        <p:spPr>
          <a:xfrm>
            <a:off x="7874525" y="1677139"/>
            <a:ext cx="864775" cy="5042111"/>
          </a:xfrm>
          <a:prstGeom prst="rightBrac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Google Shape;130;p4">
            <a:extLst>
              <a:ext uri="{FF2B5EF4-FFF2-40B4-BE49-F238E27FC236}">
                <a16:creationId xmlns:a16="http://schemas.microsoft.com/office/drawing/2014/main" id="{D44FC959-A5D3-9B48-AFF6-B6D34341C0A6}"/>
              </a:ext>
            </a:extLst>
          </p:cNvPr>
          <p:cNvSpPr txBox="1">
            <a:spLocks/>
          </p:cNvSpPr>
          <p:nvPr/>
        </p:nvSpPr>
        <p:spPr>
          <a:xfrm>
            <a:off x="551771" y="280227"/>
            <a:ext cx="10957241" cy="6630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fr-F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Analyser les informations recueillies </a:t>
            </a:r>
          </a:p>
        </p:txBody>
      </p:sp>
    </p:spTree>
    <p:extLst>
      <p:ext uri="{BB962C8B-B14F-4D97-AF65-F5344CB8AC3E}">
        <p14:creationId xmlns:p14="http://schemas.microsoft.com/office/powerpoint/2010/main" val="406178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542142" y="6413344"/>
            <a:ext cx="492695" cy="308131"/>
          </a:xfrm>
          <a:prstGeom prst="rect">
            <a:avLst/>
          </a:prstGeom>
          <a:solidFill>
            <a:srgbClr val="295C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 rot="10800000" flipH="1">
            <a:off x="302322" y="398495"/>
            <a:ext cx="11889678" cy="584775"/>
          </a:xfrm>
          <a:prstGeom prst="halfFrame">
            <a:avLst>
              <a:gd name="adj1" fmla="val 6997"/>
              <a:gd name="adj2" fmla="val 27899"/>
            </a:avLst>
          </a:prstGeom>
          <a:solidFill>
            <a:srgbClr val="295C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07FC1F3-4E62-46D3-8EF3-B5A148A4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751" y="29396"/>
            <a:ext cx="946180" cy="9364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0B31BD5-1CA1-47BE-8918-36EF3173865B}"/>
              </a:ext>
            </a:extLst>
          </p:cNvPr>
          <p:cNvSpPr/>
          <p:nvPr/>
        </p:nvSpPr>
        <p:spPr>
          <a:xfrm>
            <a:off x="311534" y="1120698"/>
            <a:ext cx="11889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1F497D"/>
                </a:solidFill>
                <a:latin typeface="Arial" panose="020B0604020202020204" pitchFamily="34" charset="0"/>
              </a:rPr>
              <a:t>Traiter les données : sélection des caractéristiques ayant une influence directe sur la détermination du projet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4721DEED-F046-496B-8A42-13F72193EAAC}"/>
              </a:ext>
            </a:extLst>
          </p:cNvPr>
          <p:cNvGrpSpPr/>
          <p:nvPr/>
        </p:nvGrpSpPr>
        <p:grpSpPr>
          <a:xfrm>
            <a:off x="302322" y="2753912"/>
            <a:ext cx="2653163" cy="2422424"/>
            <a:chOff x="8581544" y="2168854"/>
            <a:chExt cx="2554464" cy="2192512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C81656D0-2E3C-4C94-BF82-AD511CFFD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81544" y="2799020"/>
              <a:ext cx="2554464" cy="15623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E2B5C29F-441A-42C0-85B1-C321993EB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25062" y="2168854"/>
              <a:ext cx="1244423" cy="6202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31C724A5-C866-4EDD-AD66-DC1B385AF806}"/>
              </a:ext>
            </a:extLst>
          </p:cNvPr>
          <p:cNvSpPr/>
          <p:nvPr/>
        </p:nvSpPr>
        <p:spPr>
          <a:xfrm>
            <a:off x="3762775" y="4239486"/>
            <a:ext cx="1338606" cy="369332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9668504-ADB0-4DD7-806E-2904094093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8672" y="1760716"/>
            <a:ext cx="5082358" cy="5097284"/>
          </a:xfrm>
          <a:prstGeom prst="rect">
            <a:avLst/>
          </a:prstGeom>
        </p:spPr>
      </p:pic>
      <p:sp>
        <p:nvSpPr>
          <p:cNvPr id="12" name="Google Shape;130;p4">
            <a:extLst>
              <a:ext uri="{FF2B5EF4-FFF2-40B4-BE49-F238E27FC236}">
                <a16:creationId xmlns:a16="http://schemas.microsoft.com/office/drawing/2014/main" id="{CD7D8760-71A9-4526-913E-56864D1833C8}"/>
              </a:ext>
            </a:extLst>
          </p:cNvPr>
          <p:cNvSpPr txBox="1">
            <a:spLocks/>
          </p:cNvSpPr>
          <p:nvPr/>
        </p:nvSpPr>
        <p:spPr>
          <a:xfrm>
            <a:off x="551771" y="280227"/>
            <a:ext cx="10957241" cy="6630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fr-F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Analyser les informations recueillies </a:t>
            </a:r>
          </a:p>
        </p:txBody>
      </p:sp>
    </p:spTree>
    <p:extLst>
      <p:ext uri="{BB962C8B-B14F-4D97-AF65-F5344CB8AC3E}">
        <p14:creationId xmlns:p14="http://schemas.microsoft.com/office/powerpoint/2010/main" val="303217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542142" y="6413344"/>
            <a:ext cx="492695" cy="308131"/>
          </a:xfrm>
          <a:prstGeom prst="rect">
            <a:avLst/>
          </a:prstGeom>
          <a:solidFill>
            <a:srgbClr val="295C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 rot="10800000" flipH="1">
            <a:off x="302322" y="398495"/>
            <a:ext cx="11889678" cy="584775"/>
          </a:xfrm>
          <a:prstGeom prst="halfFrame">
            <a:avLst>
              <a:gd name="adj1" fmla="val 6997"/>
              <a:gd name="adj2" fmla="val 27899"/>
            </a:avLst>
          </a:prstGeom>
          <a:solidFill>
            <a:srgbClr val="295C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07FC1F3-4E62-46D3-8EF3-B5A148A4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751" y="29396"/>
            <a:ext cx="946180" cy="9364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0B31BD5-1CA1-47BE-8918-36EF3173865B}"/>
              </a:ext>
            </a:extLst>
          </p:cNvPr>
          <p:cNvSpPr/>
          <p:nvPr/>
        </p:nvSpPr>
        <p:spPr>
          <a:xfrm>
            <a:off x="465906" y="1147573"/>
            <a:ext cx="10665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1F497D"/>
                </a:solidFill>
                <a:latin typeface="Arial" panose="020B0604020202020204" pitchFamily="34" charset="0"/>
              </a:rPr>
              <a:t>Analyser les données : aide à la décision, identification des points clés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4721DEED-F046-496B-8A42-13F72193EAAC}"/>
              </a:ext>
            </a:extLst>
          </p:cNvPr>
          <p:cNvGrpSpPr/>
          <p:nvPr/>
        </p:nvGrpSpPr>
        <p:grpSpPr>
          <a:xfrm>
            <a:off x="169550" y="2058712"/>
            <a:ext cx="2554464" cy="2192512"/>
            <a:chOff x="8581544" y="2168854"/>
            <a:chExt cx="2554464" cy="2192512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C81656D0-2E3C-4C94-BF82-AD511CFFD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81544" y="2799020"/>
              <a:ext cx="2554464" cy="15623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E2B5C29F-441A-42C0-85B1-C321993EB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25062" y="2168854"/>
              <a:ext cx="1244423" cy="6202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31C724A5-C866-4EDD-AD66-DC1B385AF806}"/>
              </a:ext>
            </a:extLst>
          </p:cNvPr>
          <p:cNvSpPr/>
          <p:nvPr/>
        </p:nvSpPr>
        <p:spPr>
          <a:xfrm>
            <a:off x="2953595" y="3588393"/>
            <a:ext cx="974348" cy="369332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Google Shape;130;p4">
            <a:extLst>
              <a:ext uri="{FF2B5EF4-FFF2-40B4-BE49-F238E27FC236}">
                <a16:creationId xmlns:a16="http://schemas.microsoft.com/office/drawing/2014/main" id="{D867429A-5278-4B06-A796-EA108CE0F1D2}"/>
              </a:ext>
            </a:extLst>
          </p:cNvPr>
          <p:cNvSpPr txBox="1">
            <a:spLocks/>
          </p:cNvSpPr>
          <p:nvPr/>
        </p:nvSpPr>
        <p:spPr>
          <a:xfrm>
            <a:off x="551771" y="280227"/>
            <a:ext cx="10957241" cy="6630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fr-F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Analyser les informations recueillies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91B6F5C-B925-4796-86B7-36BAA8E454D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7943" y="1482639"/>
            <a:ext cx="8264058" cy="509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2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E40A077C-A1D3-431F-ADF8-694847539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72" y="1695298"/>
            <a:ext cx="3557411" cy="3567858"/>
          </a:xfrm>
          <a:prstGeom prst="rect">
            <a:avLst/>
          </a:prstGeom>
        </p:spPr>
      </p:pic>
      <p:sp>
        <p:nvSpPr>
          <p:cNvPr id="130" name="Google Shape;130;p4"/>
          <p:cNvSpPr txBox="1">
            <a:spLocks noGrp="1"/>
          </p:cNvSpPr>
          <p:nvPr>
            <p:ph type="ctrTitle"/>
          </p:nvPr>
        </p:nvSpPr>
        <p:spPr>
          <a:xfrm>
            <a:off x="584901" y="300104"/>
            <a:ext cx="10957241" cy="6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fr-F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Proposer des projets en adéquation avec les profils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542142" y="6413344"/>
            <a:ext cx="492695" cy="308131"/>
          </a:xfrm>
          <a:prstGeom prst="rect">
            <a:avLst/>
          </a:prstGeom>
          <a:solidFill>
            <a:srgbClr val="295C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 rot="10800000" flipH="1">
            <a:off x="302322" y="398495"/>
            <a:ext cx="11889678" cy="584775"/>
          </a:xfrm>
          <a:prstGeom prst="halfFrame">
            <a:avLst>
              <a:gd name="adj1" fmla="val 6997"/>
              <a:gd name="adj2" fmla="val 27899"/>
            </a:avLst>
          </a:prstGeom>
          <a:solidFill>
            <a:srgbClr val="295C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07FC1F3-4E62-46D3-8EF3-B5A148A4A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3751" y="29396"/>
            <a:ext cx="946180" cy="9364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0B31BD5-1CA1-47BE-8918-36EF3173865B}"/>
              </a:ext>
            </a:extLst>
          </p:cNvPr>
          <p:cNvSpPr/>
          <p:nvPr/>
        </p:nvSpPr>
        <p:spPr>
          <a:xfrm>
            <a:off x="465906" y="1147573"/>
            <a:ext cx="8155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1F497D"/>
                </a:solidFill>
                <a:latin typeface="Arial" panose="020B0604020202020204" pitchFamily="34" charset="0"/>
              </a:rPr>
              <a:t>Choisir un projet en adéquation avec le profil de l’élève</a:t>
            </a:r>
          </a:p>
        </p:txBody>
      </p:sp>
      <p:cxnSp>
        <p:nvCxnSpPr>
          <p:cNvPr id="7" name="Connecteur : en arc 6">
            <a:extLst>
              <a:ext uri="{FF2B5EF4-FFF2-40B4-BE49-F238E27FC236}">
                <a16:creationId xmlns:a16="http://schemas.microsoft.com/office/drawing/2014/main" id="{DE3E43A5-C883-4D5D-AF06-37C634C159E0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4176083" y="3479227"/>
            <a:ext cx="2093273" cy="1310703"/>
          </a:xfrm>
          <a:prstGeom prst="curvedConnector2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4330C537-42F0-422D-8BE6-FDC267D0A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8318" y="2438036"/>
            <a:ext cx="3786519" cy="1984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77B0210-D711-479B-99A0-A3563EFB3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198" y="1882298"/>
            <a:ext cx="1973378" cy="1546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85F490-682D-496E-A573-589814E3CE8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901" y="4773967"/>
            <a:ext cx="11368768" cy="17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ctrTitle"/>
          </p:nvPr>
        </p:nvSpPr>
        <p:spPr>
          <a:xfrm>
            <a:off x="584901" y="300104"/>
            <a:ext cx="10957241" cy="6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fr-F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Accompagner l’élève dans l’élaboration des questions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542142" y="6413344"/>
            <a:ext cx="492695" cy="308131"/>
          </a:xfrm>
          <a:prstGeom prst="rect">
            <a:avLst/>
          </a:prstGeom>
          <a:solidFill>
            <a:srgbClr val="295C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 rot="10800000" flipH="1">
            <a:off x="302322" y="398495"/>
            <a:ext cx="11889678" cy="584775"/>
          </a:xfrm>
          <a:prstGeom prst="halfFrame">
            <a:avLst>
              <a:gd name="adj1" fmla="val 6997"/>
              <a:gd name="adj2" fmla="val 27899"/>
            </a:avLst>
          </a:prstGeom>
          <a:solidFill>
            <a:srgbClr val="295C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07FC1F3-4E62-46D3-8EF3-B5A148A4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751" y="29396"/>
            <a:ext cx="946180" cy="9364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0B31BD5-1CA1-47BE-8918-36EF3173865B}"/>
              </a:ext>
            </a:extLst>
          </p:cNvPr>
          <p:cNvSpPr/>
          <p:nvPr/>
        </p:nvSpPr>
        <p:spPr>
          <a:xfrm>
            <a:off x="459485" y="1081661"/>
            <a:ext cx="10003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1F497D"/>
                </a:solidFill>
                <a:latin typeface="Arial" panose="020B0604020202020204" pitchFamily="34" charset="0"/>
              </a:rPr>
              <a:t>Mettre en relation les points clés issus du profil élève et les enjeux du projet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A455C87-392A-43F3-93DA-60214D03C3B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74" y="1450993"/>
            <a:ext cx="12057058" cy="533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18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D8476EE-BC98-426E-BFD3-8274013DA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99" y="1233849"/>
            <a:ext cx="9689822" cy="5414656"/>
          </a:xfrm>
          <a:prstGeom prst="rect">
            <a:avLst/>
          </a:prstGeom>
        </p:spPr>
      </p:pic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542142" y="6413344"/>
            <a:ext cx="492695" cy="308131"/>
          </a:xfrm>
          <a:prstGeom prst="rect">
            <a:avLst/>
          </a:prstGeom>
          <a:solidFill>
            <a:srgbClr val="295C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 rot="10800000" flipH="1">
            <a:off x="302322" y="398495"/>
            <a:ext cx="11889678" cy="584775"/>
          </a:xfrm>
          <a:prstGeom prst="halfFrame">
            <a:avLst>
              <a:gd name="adj1" fmla="val 6997"/>
              <a:gd name="adj2" fmla="val 27899"/>
            </a:avLst>
          </a:prstGeom>
          <a:solidFill>
            <a:srgbClr val="295C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07FC1F3-4E62-46D3-8EF3-B5A148A4A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3751" y="29396"/>
            <a:ext cx="946180" cy="9364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0B31BD5-1CA1-47BE-8918-36EF3173865B}"/>
              </a:ext>
            </a:extLst>
          </p:cNvPr>
          <p:cNvSpPr/>
          <p:nvPr/>
        </p:nvSpPr>
        <p:spPr>
          <a:xfrm>
            <a:off x="465906" y="1147573"/>
            <a:ext cx="10003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1F497D"/>
                </a:solidFill>
                <a:latin typeface="Arial" panose="020B0604020202020204" pitchFamily="34" charset="0"/>
              </a:rPr>
              <a:t>Aider l’élève à formuler les deux questions</a:t>
            </a:r>
          </a:p>
        </p:txBody>
      </p:sp>
      <p:sp>
        <p:nvSpPr>
          <p:cNvPr id="11" name="Google Shape;130;p4">
            <a:extLst>
              <a:ext uri="{FF2B5EF4-FFF2-40B4-BE49-F238E27FC236}">
                <a16:creationId xmlns:a16="http://schemas.microsoft.com/office/drawing/2014/main" id="{28F2C28B-409B-4791-B852-EA7100D6619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84901" y="300104"/>
            <a:ext cx="10957241" cy="6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fr-F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Accompagner l’élève dans l’élaboration des questions</a:t>
            </a:r>
          </a:p>
        </p:txBody>
      </p:sp>
      <p:cxnSp>
        <p:nvCxnSpPr>
          <p:cNvPr id="12" name="Connecteur : en arc 11">
            <a:extLst>
              <a:ext uri="{FF2B5EF4-FFF2-40B4-BE49-F238E27FC236}">
                <a16:creationId xmlns:a16="http://schemas.microsoft.com/office/drawing/2014/main" id="{C7D228F0-E7C8-4D89-8F6B-0A5A3ECAF47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605152" y="2823204"/>
            <a:ext cx="791853" cy="659878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 : en arc 14">
            <a:extLst>
              <a:ext uri="{FF2B5EF4-FFF2-40B4-BE49-F238E27FC236}">
                <a16:creationId xmlns:a16="http://schemas.microsoft.com/office/drawing/2014/main" id="{2EAE198A-7ECD-4577-82C1-21AC292FA6C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922522" y="2823203"/>
            <a:ext cx="791853" cy="659878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 : en arc 15">
            <a:extLst>
              <a:ext uri="{FF2B5EF4-FFF2-40B4-BE49-F238E27FC236}">
                <a16:creationId xmlns:a16="http://schemas.microsoft.com/office/drawing/2014/main" id="{44125E22-2C1F-4EE1-BBC7-D49834B007E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265031" y="2823201"/>
            <a:ext cx="791853" cy="659878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 : en arc 16">
            <a:extLst>
              <a:ext uri="{FF2B5EF4-FFF2-40B4-BE49-F238E27FC236}">
                <a16:creationId xmlns:a16="http://schemas.microsoft.com/office/drawing/2014/main" id="{5C68E28F-09D1-4CF1-842D-FA543275ABF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604408" y="2823201"/>
            <a:ext cx="791853" cy="659878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 : en arc 17">
            <a:extLst>
              <a:ext uri="{FF2B5EF4-FFF2-40B4-BE49-F238E27FC236}">
                <a16:creationId xmlns:a16="http://schemas.microsoft.com/office/drawing/2014/main" id="{F4926CDD-7B6D-454B-8E76-B1506A855CE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934347" y="2823201"/>
            <a:ext cx="791853" cy="659878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75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8448</TotalTime>
  <Words>241</Words>
  <Application>Microsoft Office PowerPoint</Application>
  <PresentationFormat>Grand écran</PresentationFormat>
  <Paragraphs>69</Paragraphs>
  <Slides>11</Slides>
  <Notes>11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Algerian</vt:lpstr>
      <vt:lpstr>Arial</vt:lpstr>
      <vt:lpstr>Calibri</vt:lpstr>
      <vt:lpstr>Calibri Light</vt:lpstr>
      <vt:lpstr>Wingdings</vt:lpstr>
      <vt:lpstr>Thème Office</vt:lpstr>
      <vt:lpstr>Objet d’environnement du Gestionnaire de liaisons</vt:lpstr>
      <vt:lpstr>Un exemple de démarche pour préparer le grand oral</vt:lpstr>
      <vt:lpstr>Présentation PowerPoint</vt:lpstr>
      <vt:lpstr>Identifier le profil élève</vt:lpstr>
      <vt:lpstr>Présentation PowerPoint</vt:lpstr>
      <vt:lpstr>Présentation PowerPoint</vt:lpstr>
      <vt:lpstr>Présentation PowerPoint</vt:lpstr>
      <vt:lpstr>Proposer des projets en adéquation avec les profils</vt:lpstr>
      <vt:lpstr>Accompagner l’élève dans l’élaboration des questions</vt:lpstr>
      <vt:lpstr>Accompagner l’élève dans l’élaboration des questions</vt:lpstr>
      <vt:lpstr>Accompagner l’élève dans l’élaboration des questions</vt:lpstr>
      <vt:lpstr>En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première STI2D au LGT Mirepoix</dc:title>
  <dc:creator>jb facchetti</dc:creator>
  <cp:lastModifiedBy>jb facchetti</cp:lastModifiedBy>
  <cp:revision>367</cp:revision>
  <dcterms:created xsi:type="dcterms:W3CDTF">2019-12-09T13:29:43Z</dcterms:created>
  <dcterms:modified xsi:type="dcterms:W3CDTF">2021-01-06T10:44:41Z</dcterms:modified>
</cp:coreProperties>
</file>